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4" autoAdjust="0"/>
    <p:restoredTop sz="94660"/>
  </p:normalViewPr>
  <p:slideViewPr>
    <p:cSldViewPr>
      <p:cViewPr>
        <p:scale>
          <a:sx n="46" d="100"/>
          <a:sy n="46" d="100"/>
        </p:scale>
        <p:origin x="-1830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85C59-3780-43CE-B158-AFF2D21516C7}" type="datetimeFigureOut">
              <a:rPr lang="it-IT" smtClean="0"/>
              <a:t>28/06/2016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B1534-4446-4155-9A11-3D5623D4A3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15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B1534-4446-4155-9A11-3D5623D4A31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8533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A6E8-6755-4468-BD26-1F253EDE7311}" type="datetimeFigureOut">
              <a:rPr lang="it-IT" smtClean="0"/>
              <a:t>28/06/2016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21AF-4251-4FFC-8461-91412CD13D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173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A6E8-6755-4468-BD26-1F253EDE7311}" type="datetimeFigureOut">
              <a:rPr lang="it-IT" smtClean="0"/>
              <a:t>28/06/2016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21AF-4251-4FFC-8461-91412CD13D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83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A6E8-6755-4468-BD26-1F253EDE7311}" type="datetimeFigureOut">
              <a:rPr lang="it-IT" smtClean="0"/>
              <a:t>28/06/2016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21AF-4251-4FFC-8461-91412CD13D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8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A6E8-6755-4468-BD26-1F253EDE7311}" type="datetimeFigureOut">
              <a:rPr lang="it-IT" smtClean="0"/>
              <a:t>28/06/2016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21AF-4251-4FFC-8461-91412CD13D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834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A6E8-6755-4468-BD26-1F253EDE7311}" type="datetimeFigureOut">
              <a:rPr lang="it-IT" smtClean="0"/>
              <a:t>28/06/2016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21AF-4251-4FFC-8461-91412CD13D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49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A6E8-6755-4468-BD26-1F253EDE7311}" type="datetimeFigureOut">
              <a:rPr lang="it-IT" smtClean="0"/>
              <a:t>28/06/2016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21AF-4251-4FFC-8461-91412CD13D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354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A6E8-6755-4468-BD26-1F253EDE7311}" type="datetimeFigureOut">
              <a:rPr lang="it-IT" smtClean="0"/>
              <a:t>28/06/2016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21AF-4251-4FFC-8461-91412CD13D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52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A6E8-6755-4468-BD26-1F253EDE7311}" type="datetimeFigureOut">
              <a:rPr lang="it-IT" smtClean="0"/>
              <a:t>28/06/2016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21AF-4251-4FFC-8461-91412CD13D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909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A6E8-6755-4468-BD26-1F253EDE7311}" type="datetimeFigureOut">
              <a:rPr lang="it-IT" smtClean="0"/>
              <a:t>28/06/2016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21AF-4251-4FFC-8461-91412CD13D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119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A6E8-6755-4468-BD26-1F253EDE7311}" type="datetimeFigureOut">
              <a:rPr lang="it-IT" smtClean="0"/>
              <a:t>28/06/2016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21AF-4251-4FFC-8461-91412CD13D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874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A6E8-6755-4468-BD26-1F253EDE7311}" type="datetimeFigureOut">
              <a:rPr lang="it-IT" smtClean="0"/>
              <a:t>28/06/2016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21AF-4251-4FFC-8461-91412CD13D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740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EA6E8-6755-4468-BD26-1F253EDE7311}" type="datetimeFigureOut">
              <a:rPr lang="it-IT" smtClean="0"/>
              <a:t>28/06/2016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821AF-4251-4FFC-8461-91412CD13D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818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088231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2060"/>
                </a:solidFill>
              </a:rPr>
              <a:t>ISTITUTO COMPRENSIVO «CARANO MAZZINI»</a:t>
            </a:r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713856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Sport a Scuola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Campionati Sportivi Studenteschi </a:t>
            </a:r>
          </a:p>
          <a:p>
            <a:r>
              <a:rPr lang="it-IT" b="1" dirty="0" err="1" smtClean="0">
                <a:solidFill>
                  <a:srgbClr val="002060"/>
                </a:solidFill>
              </a:rPr>
              <a:t>a.s.</a:t>
            </a:r>
            <a:r>
              <a:rPr lang="it-IT" b="1" dirty="0" smtClean="0">
                <a:solidFill>
                  <a:srgbClr val="002060"/>
                </a:solidFill>
              </a:rPr>
              <a:t> 2015/2016</a:t>
            </a:r>
          </a:p>
          <a:p>
            <a:r>
              <a:rPr lang="it-IT" b="1" dirty="0" smtClean="0">
                <a:solidFill>
                  <a:srgbClr val="0070C0"/>
                </a:solidFill>
              </a:rPr>
              <a:t>FASE D’ISTITUTO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729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45722"/>
            <a:ext cx="4248472" cy="497617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05" y="477670"/>
            <a:ext cx="4114126" cy="59122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39024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36639"/>
            <a:ext cx="4075256" cy="44918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51" y="1628799"/>
            <a:ext cx="4196598" cy="48913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8425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</a:rPr>
              <a:t>RISULTATI DELL’ESPERIENZA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073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300" dirty="0"/>
              <a:t>E’ ormai consolidata nella nostra Scuola la pratica  sportiva scolastica, attività pomeridiana nell’ambito dei Giochi studenteschi. </a:t>
            </a:r>
          </a:p>
          <a:p>
            <a:pPr marL="0" indent="0">
              <a:buNone/>
            </a:pPr>
            <a:r>
              <a:rPr lang="it-IT" sz="2300" dirty="0"/>
              <a:t>Quest’anno, il percorso formativo, anche per la presenza nelle classi,  di alunni provenienti da altre nazionalità, è stato arricchito dalla pratica dei giochi di strada. L’attività ha  visto i ragazzi impegnati, in orario antimeridiano, nella ricerca dei  giochi tradizionali, patrimonio che si tramanda in modo orale, e nella trascrizione ed elaborazione grafica dei giochi. Hanno lavorato in gruppo, con suddivisione dei compiti, hanno documentato, raccontato, registrato, scritto e disegnato, come per un allestimento di mostra, quanto </a:t>
            </a:r>
            <a:r>
              <a:rPr lang="it-IT" sz="2300" dirty="0" err="1"/>
              <a:t>motoriamente</a:t>
            </a:r>
            <a:r>
              <a:rPr lang="it-IT" sz="2300" dirty="0"/>
              <a:t> eseguito. L’attività  si è rivelata un itinerario interessante, interdisciplinare, per il recupero delle abilità di scrittura e lettura. Inoltre l’attività sportiva ha favorito  il potenziamento delle abilità motorie, la crescita del senso civico  come l’aggregazione, l’integrazione, la socializzazione e  la condivisione di valori etici quali la lealtà e il rispetto delle regole «</a:t>
            </a:r>
            <a:r>
              <a:rPr lang="it-IT" sz="2300" dirty="0" err="1"/>
              <a:t>fairplay</a:t>
            </a:r>
            <a:r>
              <a:rPr lang="it-IT" sz="2300" dirty="0"/>
              <a:t>».</a:t>
            </a:r>
          </a:p>
          <a:p>
            <a:pPr marL="0" indent="0" algn="r">
              <a:buNone/>
            </a:pPr>
            <a:r>
              <a:rPr lang="it-IT" sz="2300" dirty="0" smtClean="0"/>
              <a:t>Proff. </a:t>
            </a:r>
            <a:r>
              <a:rPr lang="it-IT" sz="2300" dirty="0" err="1" smtClean="0"/>
              <a:t>sse</a:t>
            </a:r>
            <a:r>
              <a:rPr lang="it-IT" sz="2300" dirty="0" smtClean="0"/>
              <a:t> </a:t>
            </a:r>
            <a:r>
              <a:rPr lang="it-IT" sz="2300" dirty="0" smtClean="0"/>
              <a:t>Margherita </a:t>
            </a:r>
            <a:r>
              <a:rPr lang="it-IT" sz="2300" dirty="0" err="1" smtClean="0"/>
              <a:t>Tedone</a:t>
            </a:r>
            <a:r>
              <a:rPr lang="it-IT" sz="2300" dirty="0" smtClean="0"/>
              <a:t>, Monica Massa</a:t>
            </a:r>
            <a:endParaRPr lang="it-IT" sz="2300" dirty="0"/>
          </a:p>
        </p:txBody>
      </p:sp>
    </p:spTree>
    <p:extLst>
      <p:ext uri="{BB962C8B-B14F-4D97-AF65-F5344CB8AC3E}">
        <p14:creationId xmlns:p14="http://schemas.microsoft.com/office/powerpoint/2010/main" val="108439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6600"/>
                </a:solidFill>
              </a:rPr>
              <a:t>Le attività sportive</a:t>
            </a:r>
            <a:endParaRPr lang="it-IT" b="1" dirty="0">
              <a:solidFill>
                <a:srgbClr val="0066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87824" y="1600200"/>
            <a:ext cx="4392488" cy="4525963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Sport praticati:</a:t>
            </a:r>
          </a:p>
          <a:p>
            <a:pPr marL="0" indent="0">
              <a:buNone/>
            </a:pPr>
            <a:endParaRPr lang="it-IT" sz="2800" dirty="0" smtClean="0"/>
          </a:p>
          <a:p>
            <a:pPr>
              <a:buFont typeface="Wingdings" pitchFamily="2" charset="2"/>
              <a:buChar char="ü"/>
            </a:pPr>
            <a:r>
              <a:rPr lang="it-IT" sz="2800" dirty="0"/>
              <a:t> </a:t>
            </a:r>
            <a:r>
              <a:rPr lang="it-IT" sz="2800" b="1" dirty="0">
                <a:solidFill>
                  <a:srgbClr val="FF0000"/>
                </a:solidFill>
              </a:rPr>
              <a:t>P</a:t>
            </a:r>
            <a:r>
              <a:rPr lang="it-IT" sz="2800" b="1" dirty="0" smtClean="0">
                <a:solidFill>
                  <a:srgbClr val="FF0000"/>
                </a:solidFill>
              </a:rPr>
              <a:t>allavolo</a:t>
            </a:r>
          </a:p>
          <a:p>
            <a:pPr>
              <a:buFont typeface="Wingdings" pitchFamily="2" charset="2"/>
              <a:buChar char="ü"/>
            </a:pPr>
            <a:r>
              <a:rPr lang="it-IT" sz="2800" b="1" dirty="0" smtClean="0">
                <a:solidFill>
                  <a:srgbClr val="0070C0"/>
                </a:solidFill>
              </a:rPr>
              <a:t>Pallacanestro</a:t>
            </a:r>
          </a:p>
          <a:p>
            <a:pPr>
              <a:buFont typeface="Wingdings" pitchFamily="2" charset="2"/>
              <a:buChar char="ü"/>
            </a:pPr>
            <a:r>
              <a:rPr lang="it-IT" sz="2800" b="1" dirty="0" smtClean="0">
                <a:solidFill>
                  <a:schemeClr val="accent2"/>
                </a:solidFill>
              </a:rPr>
              <a:t>Pallamano</a:t>
            </a:r>
          </a:p>
          <a:p>
            <a:pPr>
              <a:buFont typeface="Wingdings" pitchFamily="2" charset="2"/>
              <a:buChar char="ü"/>
            </a:pPr>
            <a:r>
              <a:rPr lang="it-IT" sz="2800" b="1" dirty="0" err="1" smtClean="0">
                <a:solidFill>
                  <a:srgbClr val="00B050"/>
                </a:solidFill>
              </a:rPr>
              <a:t>Pallatamburello</a:t>
            </a:r>
            <a:endParaRPr lang="it-IT" sz="28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it-IT" sz="2800" dirty="0" smtClean="0"/>
          </a:p>
          <a:p>
            <a:pPr marL="0" indent="0">
              <a:buNone/>
            </a:pPr>
            <a:r>
              <a:rPr lang="it-IT" sz="2800" b="1" dirty="0" smtClean="0"/>
              <a:t>   Giochi di strada</a:t>
            </a:r>
          </a:p>
          <a:p>
            <a:pPr>
              <a:buFont typeface="Wingdings" pitchFamily="2" charset="2"/>
              <a:buChar char="ü"/>
            </a:pPr>
            <a:endParaRPr lang="it-IT" sz="2800" dirty="0" smtClean="0"/>
          </a:p>
          <a:p>
            <a:pPr>
              <a:buFont typeface="Wingdings" pitchFamily="2" charset="2"/>
              <a:buChar char="ü"/>
            </a:pPr>
            <a:endParaRPr lang="it-IT" sz="2800" dirty="0" smtClean="0"/>
          </a:p>
          <a:p>
            <a:pPr>
              <a:buFont typeface="Wingdings" pitchFamily="2" charset="2"/>
              <a:buChar char="ü"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51134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it-IT" sz="3600" b="1" dirty="0">
                <a:solidFill>
                  <a:srgbClr val="FF0000"/>
                </a:solidFill>
                <a:ea typeface="+mn-ea"/>
                <a:cs typeface="+mn-cs"/>
              </a:rPr>
              <a:t>Pallavolo</a:t>
            </a:r>
            <a:br>
              <a:rPr lang="it-IT" sz="3600" b="1" dirty="0">
                <a:solidFill>
                  <a:srgbClr val="FF0000"/>
                </a:solidFill>
                <a:ea typeface="+mn-ea"/>
                <a:cs typeface="+mn-cs"/>
              </a:rPr>
            </a:br>
            <a:endParaRPr lang="it-IT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398506" cy="25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316835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08719"/>
            <a:ext cx="4752528" cy="571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28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/>
            </a:r>
            <a:br>
              <a:rPr lang="it-IT" b="1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Pallacanestro</a:t>
            </a:r>
            <a:br>
              <a:rPr lang="it-IT" b="1" dirty="0" smtClean="0">
                <a:solidFill>
                  <a:srgbClr val="0070C0"/>
                </a:solidFill>
              </a:rPr>
            </a:br>
            <a:endParaRPr lang="it-I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326436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84784"/>
            <a:ext cx="534167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364840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48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2"/>
                </a:solidFill>
              </a:rPr>
              <a:t/>
            </a:r>
            <a:br>
              <a:rPr lang="it-IT" b="1" dirty="0" smtClean="0">
                <a:solidFill>
                  <a:schemeClr val="accent2"/>
                </a:solidFill>
              </a:rPr>
            </a:br>
            <a:r>
              <a:rPr lang="it-IT" b="1" dirty="0" smtClean="0">
                <a:solidFill>
                  <a:schemeClr val="accent2"/>
                </a:solidFill>
              </a:rPr>
              <a:t>Pallamano</a:t>
            </a:r>
            <a:br>
              <a:rPr lang="it-IT" b="1" dirty="0" smtClean="0">
                <a:solidFill>
                  <a:schemeClr val="accent2"/>
                </a:solidFill>
              </a:rPr>
            </a:br>
            <a:endParaRPr lang="it-IT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136"/>
            <a:ext cx="4104456" cy="37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70" y="1124745"/>
            <a:ext cx="4660598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73" y="4005064"/>
            <a:ext cx="4274792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2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/>
            </a:r>
            <a:br>
              <a:rPr lang="it-IT" b="1" dirty="0" smtClean="0">
                <a:solidFill>
                  <a:srgbClr val="00B050"/>
                </a:solidFill>
              </a:rPr>
            </a:br>
            <a:r>
              <a:rPr lang="it-IT" b="1" dirty="0">
                <a:solidFill>
                  <a:srgbClr val="00B050"/>
                </a:solidFill>
              </a:rPr>
              <a:t/>
            </a:r>
            <a:br>
              <a:rPr lang="it-IT" b="1" dirty="0">
                <a:solidFill>
                  <a:srgbClr val="00B050"/>
                </a:solidFill>
              </a:rPr>
            </a:br>
            <a:r>
              <a:rPr lang="it-IT" b="1" dirty="0" err="1" smtClean="0">
                <a:solidFill>
                  <a:srgbClr val="00B050"/>
                </a:solidFill>
              </a:rPr>
              <a:t>Pallatamburello</a:t>
            </a:r>
            <a:r>
              <a:rPr lang="it-IT" b="1" dirty="0" smtClean="0">
                <a:solidFill>
                  <a:srgbClr val="00B050"/>
                </a:solidFill>
              </a:rPr>
              <a:t/>
            </a:r>
            <a:br>
              <a:rPr lang="it-IT" b="1" dirty="0" smtClean="0">
                <a:solidFill>
                  <a:srgbClr val="00B050"/>
                </a:solidFill>
              </a:rPr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12" y="1268760"/>
            <a:ext cx="4320480" cy="529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4123997" cy="279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5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r>
              <a:rPr lang="it-IT" b="1" dirty="0" smtClean="0"/>
              <a:t>Giochi di strada</a:t>
            </a:r>
            <a:endParaRPr lang="it-IT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32048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483518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94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10445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696"/>
            <a:ext cx="439452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12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223</Words>
  <Application>Microsoft Office PowerPoint</Application>
  <PresentationFormat>Presentazione su schermo (4:3)</PresentationFormat>
  <Paragraphs>25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ISTITUTO COMPRENSIVO «CARANO MAZZINI»</vt:lpstr>
      <vt:lpstr>RISULTATI DELL’ESPERIENZA</vt:lpstr>
      <vt:lpstr>Le attività sportive</vt:lpstr>
      <vt:lpstr>Pallavolo </vt:lpstr>
      <vt:lpstr> Pallacanestro </vt:lpstr>
      <vt:lpstr> Pallamano </vt:lpstr>
      <vt:lpstr>  Pallatamburello  </vt:lpstr>
      <vt:lpstr> Giochi di strada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Margherita Tedone</dc:creator>
  <cp:lastModifiedBy>..</cp:lastModifiedBy>
  <cp:revision>12</cp:revision>
  <dcterms:created xsi:type="dcterms:W3CDTF">2016-06-22T14:53:21Z</dcterms:created>
  <dcterms:modified xsi:type="dcterms:W3CDTF">2016-06-28T12:42:07Z</dcterms:modified>
</cp:coreProperties>
</file>